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5" r:id="rId6"/>
    <p:sldId id="269" r:id="rId7"/>
    <p:sldId id="268" r:id="rId8"/>
    <p:sldId id="272" r:id="rId9"/>
    <p:sldId id="271" r:id="rId10"/>
    <p:sldId id="270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06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o Delobelle" initials="UMO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1B0"/>
    <a:srgbClr val="237DB0"/>
    <a:srgbClr val="7E198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01" autoAdjust="0"/>
    <p:restoredTop sz="94655"/>
  </p:normalViewPr>
  <p:slideViewPr>
    <p:cSldViewPr snapToGrid="0" snapToObjects="1">
      <p:cViewPr varScale="1">
        <p:scale>
          <a:sx n="81" d="100"/>
          <a:sy n="81" d="100"/>
        </p:scale>
        <p:origin x="1267" y="62"/>
      </p:cViewPr>
      <p:guideLst>
        <p:guide orient="horz" pos="2155"/>
        <p:guide pos="30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9F4E8-9C4A-D549-924C-E0E21B315244}" type="datetimeFigureOut">
              <a:rPr lang="fr-FR" smtClean="0"/>
              <a:t>14/06/2022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AC195-A00C-E34F-8EF0-B9F6F5884D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49117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6B792-30E5-3541-A3FD-C44118F2FC34}" type="datetimeFigureOut">
              <a:rPr lang="fr-FR" smtClean="0"/>
              <a:t>14/06/2022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D8ADD-354C-D64A-A4E7-FFAA5B112A3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85868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D8ADD-354C-D64A-A4E7-FFAA5B112A32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9250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D8ADD-354C-D64A-A4E7-FFAA5B112A32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925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D8ADD-354C-D64A-A4E7-FFAA5B112A32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8427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D8ADD-354C-D64A-A4E7-FFAA5B112A32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8427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D8ADD-354C-D64A-A4E7-FFAA5B112A32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8427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D8ADD-354C-D64A-A4E7-FFAA5B112A3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9250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D8ADD-354C-D64A-A4E7-FFAA5B112A3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8427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D8ADD-354C-D64A-A4E7-FFAA5B112A32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8427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D8ADD-354C-D64A-A4E7-FFAA5B112A32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842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uvertu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9580" y="5949244"/>
            <a:ext cx="2872753" cy="643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i="0" cap="none">
                <a:solidFill>
                  <a:schemeClr val="tx1"/>
                </a:solidFill>
                <a:latin typeface="+mj-lt"/>
                <a:cs typeface="Marianne Regular"/>
              </a:defRPr>
            </a:lvl1pPr>
          </a:lstStyle>
          <a:p>
            <a:r>
              <a:rPr lang="en-US" dirty="0" err="1"/>
              <a:t>Intitulé</a:t>
            </a:r>
            <a:r>
              <a:rPr lang="en-US" dirty="0"/>
              <a:t> de la direction/service</a:t>
            </a:r>
            <a:br>
              <a:rPr lang="en-US" dirty="0"/>
            </a:br>
            <a:r>
              <a:rPr lang="en-US" dirty="0" err="1"/>
              <a:t>Saisir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555" y="2369785"/>
            <a:ext cx="4707378" cy="83625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000" b="1" i="0" cap="all" baseline="0">
                <a:solidFill>
                  <a:srgbClr val="000000"/>
                </a:solidFill>
                <a:latin typeface="+mj-lt"/>
                <a:cs typeface="Marianne Regular"/>
              </a:defRPr>
            </a:lvl1pPr>
          </a:lstStyle>
          <a:p>
            <a:r>
              <a:rPr lang="fr-FR" dirty="0"/>
              <a:t>Cliquez Ici pour modifier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93851" y="6536266"/>
            <a:ext cx="619228" cy="165100"/>
          </a:xfrm>
          <a:solidFill>
            <a:schemeClr val="bg1"/>
          </a:solidFill>
        </p:spPr>
        <p:txBody>
          <a:bodyPr/>
          <a:lstStyle>
            <a:lvl1pPr>
              <a:defRPr sz="700" b="0" i="0">
                <a:solidFill>
                  <a:schemeClr val="tx1"/>
                </a:solidFill>
                <a:latin typeface="+mn-lt"/>
                <a:cs typeface="Marianne Regular"/>
              </a:defRPr>
            </a:lvl1pPr>
          </a:lstStyle>
          <a:p>
            <a:fld id="{D3AC8860-BA3E-9A43-AE72-813871F461D9}" type="datetime1">
              <a:rPr lang="fr-FR" smtClean="0"/>
              <a:pPr/>
              <a:t>14/06/2022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" y="6536266"/>
            <a:ext cx="1203326" cy="165100"/>
          </a:xfrm>
          <a:solidFill>
            <a:schemeClr val="bg1"/>
          </a:solidFill>
        </p:spPr>
        <p:txBody>
          <a:bodyPr/>
          <a:lstStyle>
            <a:lvl1pPr algn="l">
              <a:defRPr sz="7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6556" y="3327269"/>
            <a:ext cx="5160495" cy="541999"/>
          </a:xfrm>
          <a:prstGeom prst="rect">
            <a:avLst/>
          </a:prstGeom>
        </p:spPr>
        <p:txBody>
          <a:bodyPr lIns="0" tIns="0" bIns="0" anchor="t" anchorCtr="0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sous-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4801" y="6391276"/>
            <a:ext cx="2133600" cy="365125"/>
          </a:xfrm>
        </p:spPr>
        <p:txBody>
          <a:bodyPr/>
          <a:lstStyle>
            <a:lvl1pPr>
              <a:defRPr sz="800" b="1" i="0">
                <a:latin typeface="+mn-lt"/>
                <a:cs typeface="Marianne Regular"/>
              </a:defRPr>
            </a:lvl1pPr>
          </a:lstStyle>
          <a:p>
            <a:fld id="{2066355A-084C-D24E-9AD2-7E4FC41EA62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9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mmai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1754" y="1238073"/>
            <a:ext cx="8306647" cy="52016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1" i="0" cap="all" baseline="0">
                <a:solidFill>
                  <a:srgbClr val="000000"/>
                </a:solidFill>
                <a:latin typeface="+mj-lt"/>
                <a:cs typeface="Marianne Regular"/>
              </a:defRPr>
            </a:lvl1pPr>
          </a:lstStyle>
          <a:p>
            <a:r>
              <a:rPr lang="fr-FR" dirty="0"/>
              <a:t>sommaire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93851" y="6536266"/>
            <a:ext cx="619228" cy="165100"/>
          </a:xfrm>
          <a:solidFill>
            <a:schemeClr val="bg1"/>
          </a:solidFill>
        </p:spPr>
        <p:txBody>
          <a:bodyPr/>
          <a:lstStyle>
            <a:lvl1pPr>
              <a:defRPr sz="700" b="0" i="0">
                <a:solidFill>
                  <a:schemeClr val="tx1"/>
                </a:solidFill>
                <a:latin typeface="+mn-lt"/>
                <a:cs typeface="Marianne Regular"/>
              </a:defRPr>
            </a:lvl1pPr>
          </a:lstStyle>
          <a:p>
            <a:fld id="{D3AC8860-BA3E-9A43-AE72-813871F461D9}" type="datetime1">
              <a:rPr lang="fr-FR" smtClean="0"/>
              <a:pPr/>
              <a:t>14/06/2022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" y="6536266"/>
            <a:ext cx="1203326" cy="165100"/>
          </a:xfrm>
          <a:solidFill>
            <a:schemeClr val="bg1"/>
          </a:solidFill>
        </p:spPr>
        <p:txBody>
          <a:bodyPr/>
          <a:lstStyle>
            <a:lvl1pPr algn="l">
              <a:defRPr sz="7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4801" y="6391276"/>
            <a:ext cx="2133600" cy="365125"/>
          </a:xfrm>
        </p:spPr>
        <p:txBody>
          <a:bodyPr/>
          <a:lstStyle>
            <a:lvl1pPr>
              <a:defRPr sz="800" b="1" i="0">
                <a:latin typeface="+mn-lt"/>
                <a:cs typeface="Marianne Regular"/>
              </a:defRPr>
            </a:lvl1pPr>
          </a:lstStyle>
          <a:p>
            <a:fld id="{2066355A-084C-D24E-9AD2-7E4FC41EA627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81753" y="2302933"/>
            <a:ext cx="2566248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>
            <a:off x="6232401" y="2302933"/>
            <a:ext cx="25560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7"/>
          <p:cNvSpPr>
            <a:spLocks noGrp="1"/>
          </p:cNvSpPr>
          <p:nvPr>
            <p:ph type="body" sz="quarter" idx="23"/>
          </p:nvPr>
        </p:nvSpPr>
        <p:spPr>
          <a:xfrm>
            <a:off x="481753" y="2269065"/>
            <a:ext cx="2556000" cy="3793067"/>
          </a:xfrm>
          <a:prstGeom prst="rect">
            <a:avLst/>
          </a:prstGeom>
        </p:spPr>
        <p:txBody>
          <a:bodyPr vert="horz"/>
          <a:lstStyle>
            <a:lvl1pPr marL="0" indent="180000">
              <a:buFont typeface="+mj-lt"/>
              <a:buAutoNum type="arabicPeriod"/>
              <a:defRPr sz="1200" b="1">
                <a:latin typeface="+mn-lt"/>
              </a:defRPr>
            </a:lvl1pPr>
            <a:lvl2pPr marL="0" indent="180000">
              <a:buFont typeface="+mj-lt"/>
              <a:buAutoNum type="alphaLcPeriod"/>
              <a:defRPr sz="1200">
                <a:latin typeface="+mn-lt"/>
              </a:defRPr>
            </a:lvl2pPr>
            <a:lvl3pPr marL="0" indent="180000">
              <a:buFont typeface="+mj-lt"/>
              <a:buAutoNum type="alphaLcPeriod"/>
              <a:defRPr sz="1200">
                <a:latin typeface="+mn-lt"/>
              </a:defRPr>
            </a:lvl3pPr>
            <a:lvl4pPr marL="0" indent="180000">
              <a:buFont typeface="+mj-lt"/>
              <a:buAutoNum type="alphaLcPeriod"/>
              <a:defRPr sz="1200">
                <a:latin typeface="+mn-lt"/>
              </a:defRPr>
            </a:lvl4pPr>
            <a:lvl5pPr marL="0" indent="180000">
              <a:buFont typeface="+mj-lt"/>
              <a:buAutoNum type="alphaLcPeriod"/>
              <a:defRPr sz="120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4"/>
          </p:nvPr>
        </p:nvSpPr>
        <p:spPr>
          <a:xfrm>
            <a:off x="3375077" y="2269065"/>
            <a:ext cx="2556000" cy="3793067"/>
          </a:xfrm>
          <a:prstGeom prst="rect">
            <a:avLst/>
          </a:prstGeom>
        </p:spPr>
        <p:txBody>
          <a:bodyPr vert="horz"/>
          <a:lstStyle>
            <a:lvl1pPr marL="0" indent="180000">
              <a:buFont typeface="+mj-lt"/>
              <a:buAutoNum type="arabicPeriod"/>
              <a:defRPr sz="1200" b="1">
                <a:latin typeface="+mn-lt"/>
              </a:defRPr>
            </a:lvl1pPr>
            <a:lvl2pPr marL="0" indent="180000">
              <a:buFont typeface="+mj-lt"/>
              <a:buAutoNum type="alphaLcPeriod"/>
              <a:defRPr sz="1200">
                <a:latin typeface="+mn-lt"/>
              </a:defRPr>
            </a:lvl2pPr>
            <a:lvl3pPr marL="0" indent="180000">
              <a:buFont typeface="+mj-lt"/>
              <a:buAutoNum type="alphaLcPeriod"/>
              <a:defRPr sz="1200">
                <a:latin typeface="+mn-lt"/>
              </a:defRPr>
            </a:lvl3pPr>
            <a:lvl4pPr marL="0" indent="180000">
              <a:buFont typeface="+mj-lt"/>
              <a:buAutoNum type="alphaLcPeriod"/>
              <a:defRPr sz="1200">
                <a:latin typeface="+mn-lt"/>
              </a:defRPr>
            </a:lvl4pPr>
            <a:lvl5pPr marL="0" indent="180000">
              <a:buFont typeface="+mj-lt"/>
              <a:buAutoNum type="alphaLcPeriod"/>
              <a:defRPr sz="120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25"/>
          </p:nvPr>
        </p:nvSpPr>
        <p:spPr>
          <a:xfrm>
            <a:off x="6232401" y="2269065"/>
            <a:ext cx="2556000" cy="3793067"/>
          </a:xfrm>
          <a:prstGeom prst="rect">
            <a:avLst/>
          </a:prstGeom>
        </p:spPr>
        <p:txBody>
          <a:bodyPr vert="horz"/>
          <a:lstStyle>
            <a:lvl1pPr marL="0" indent="180000">
              <a:buFont typeface="+mj-lt"/>
              <a:buAutoNum type="arabicPeriod"/>
              <a:defRPr sz="1200" b="1">
                <a:latin typeface="+mn-lt"/>
              </a:defRPr>
            </a:lvl1pPr>
            <a:lvl2pPr marL="0" indent="180000">
              <a:buFont typeface="+mj-lt"/>
              <a:buAutoNum type="alphaLcPeriod"/>
              <a:defRPr sz="1200">
                <a:latin typeface="+mn-lt"/>
              </a:defRPr>
            </a:lvl2pPr>
            <a:lvl3pPr marL="0" indent="180000">
              <a:buFont typeface="+mj-lt"/>
              <a:buAutoNum type="alphaLcPeriod"/>
              <a:defRPr sz="1200">
                <a:latin typeface="+mn-lt"/>
              </a:defRPr>
            </a:lvl3pPr>
            <a:lvl4pPr marL="0" indent="180000">
              <a:buFont typeface="+mj-lt"/>
              <a:buAutoNum type="alphaLcPeriod"/>
              <a:defRPr sz="1200">
                <a:latin typeface="+mn-lt"/>
              </a:defRPr>
            </a:lvl4pPr>
            <a:lvl5pPr marL="0" indent="180000">
              <a:buFont typeface="+mj-lt"/>
              <a:buAutoNum type="alphaLcPeriod"/>
              <a:defRPr sz="120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362201" y="2302933"/>
            <a:ext cx="25560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47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arti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593851" y="6536266"/>
            <a:ext cx="619228" cy="165100"/>
          </a:xfrm>
          <a:solidFill>
            <a:schemeClr val="bg1"/>
          </a:solidFill>
        </p:spPr>
        <p:txBody>
          <a:bodyPr/>
          <a:lstStyle>
            <a:lvl1pPr>
              <a:defRPr sz="700" b="0" i="0">
                <a:solidFill>
                  <a:schemeClr val="tx1"/>
                </a:solidFill>
                <a:latin typeface="+mn-lt"/>
                <a:cs typeface="Marianne Regular"/>
              </a:defRPr>
            </a:lvl1pPr>
          </a:lstStyle>
          <a:p>
            <a:fld id="{D3AC8860-BA3E-9A43-AE72-813871F461D9}" type="datetime1">
              <a:rPr lang="fr-FR" smtClean="0"/>
              <a:pPr/>
              <a:t>14/06/2022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" y="6536266"/>
            <a:ext cx="1203326" cy="165100"/>
          </a:xfrm>
          <a:solidFill>
            <a:schemeClr val="bg1"/>
          </a:solidFill>
        </p:spPr>
        <p:txBody>
          <a:bodyPr/>
          <a:lstStyle>
            <a:lvl1pPr algn="l">
              <a:defRPr sz="7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90524" y="1260651"/>
            <a:ext cx="8220075" cy="83625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1" i="0" cap="none" baseline="0">
                <a:solidFill>
                  <a:srgbClr val="000000"/>
                </a:solidFill>
                <a:latin typeface="+mj-lt"/>
                <a:cs typeface="Marianne Regular"/>
              </a:defRPr>
            </a:lvl1pPr>
          </a:lstStyle>
          <a:p>
            <a:r>
              <a:rPr lang="fr-FR" dirty="0"/>
              <a:t>Cliquez Ici pour modifier le titre de la partie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4801" y="6391276"/>
            <a:ext cx="2133600" cy="365125"/>
          </a:xfrm>
        </p:spPr>
        <p:txBody>
          <a:bodyPr/>
          <a:lstStyle>
            <a:lvl1pPr>
              <a:defRPr sz="800" b="1" i="0">
                <a:latin typeface="+mn-lt"/>
                <a:cs typeface="Marianne Regular"/>
              </a:defRPr>
            </a:lvl1pPr>
          </a:lstStyle>
          <a:p>
            <a:fld id="{2066355A-084C-D24E-9AD2-7E4FC41EA62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4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686" y="1255009"/>
            <a:ext cx="8430715" cy="52016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600" b="1" i="0" cap="none" baseline="0">
                <a:solidFill>
                  <a:srgbClr val="000000"/>
                </a:solidFill>
                <a:latin typeface="+mj-lt"/>
                <a:cs typeface="Marianne Regular"/>
              </a:defRPr>
            </a:lvl1pPr>
          </a:lstStyle>
          <a:p>
            <a:r>
              <a:rPr lang="fr-FR" dirty="0"/>
              <a:t>Cliquez Ici pour modifier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93851" y="6536266"/>
            <a:ext cx="619228" cy="165100"/>
          </a:xfrm>
          <a:solidFill>
            <a:schemeClr val="bg1"/>
          </a:solidFill>
        </p:spPr>
        <p:txBody>
          <a:bodyPr/>
          <a:lstStyle>
            <a:lvl1pPr>
              <a:defRPr sz="700" b="0" i="0">
                <a:solidFill>
                  <a:schemeClr val="tx1"/>
                </a:solidFill>
                <a:latin typeface="+mn-lt"/>
                <a:cs typeface="Marianne Regular"/>
              </a:defRPr>
            </a:lvl1pPr>
          </a:lstStyle>
          <a:p>
            <a:fld id="{D3AC8860-BA3E-9A43-AE72-813871F461D9}" type="datetime1">
              <a:rPr lang="fr-FR" smtClean="0"/>
              <a:pPr/>
              <a:t>14/06/2022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" y="6536266"/>
            <a:ext cx="1203326" cy="165100"/>
          </a:xfrm>
          <a:solidFill>
            <a:schemeClr val="bg1"/>
          </a:solidFill>
        </p:spPr>
        <p:txBody>
          <a:bodyPr/>
          <a:lstStyle>
            <a:lvl1pPr algn="l">
              <a:defRPr sz="7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4801" y="6391276"/>
            <a:ext cx="2133600" cy="365125"/>
          </a:xfrm>
        </p:spPr>
        <p:txBody>
          <a:bodyPr/>
          <a:lstStyle>
            <a:lvl1pPr>
              <a:defRPr sz="800" b="1" i="0">
                <a:latin typeface="+mn-lt"/>
                <a:cs typeface="Marianne Regular"/>
              </a:defRPr>
            </a:lvl1pPr>
          </a:lstStyle>
          <a:p>
            <a:fld id="{2066355A-084C-D24E-9AD2-7E4FC41EA62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9"/>
          </p:nvPr>
        </p:nvSpPr>
        <p:spPr>
          <a:xfrm>
            <a:off x="6062664" y="1998135"/>
            <a:ext cx="2725737" cy="4159251"/>
          </a:xfrm>
          <a:prstGeom prst="rect">
            <a:avLst/>
          </a:prstGeom>
        </p:spPr>
        <p:txBody>
          <a:bodyPr vert="horz"/>
          <a:lstStyle>
            <a:lvl1pPr marL="0" indent="-108000">
              <a:defRPr sz="1200" b="1" i="0" baseline="0">
                <a:latin typeface="+mn-lt"/>
              </a:defRPr>
            </a:lvl1pPr>
            <a:lvl2pPr marL="360000" indent="-108000">
              <a:buFont typeface="Lucida Grande"/>
              <a:buChar char="-"/>
              <a:defRPr sz="900" baseline="0">
                <a:latin typeface="+mn-lt"/>
              </a:defRPr>
            </a:lvl2pPr>
            <a:lvl3pPr marL="720000" indent="-108000">
              <a:buFont typeface="Lucida Grande"/>
              <a:buChar char="-"/>
              <a:defRPr sz="900" baseline="0">
                <a:latin typeface="+mn-lt"/>
              </a:defRPr>
            </a:lvl3pPr>
            <a:lvl4pPr marL="1080000" indent="-108000">
              <a:buFont typeface="Lucida Grande"/>
              <a:buChar char="-"/>
              <a:defRPr sz="900" baseline="0">
                <a:latin typeface="+mn-lt"/>
              </a:defRPr>
            </a:lvl4pPr>
            <a:lvl5pPr marL="1440000" indent="-108000">
              <a:buFont typeface="Lucida Grande"/>
              <a:buChar char="-"/>
              <a:defRPr sz="900" baseline="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20"/>
          </p:nvPr>
        </p:nvSpPr>
        <p:spPr>
          <a:xfrm>
            <a:off x="3210175" y="1998135"/>
            <a:ext cx="2725737" cy="4159251"/>
          </a:xfrm>
          <a:prstGeom prst="rect">
            <a:avLst/>
          </a:prstGeom>
        </p:spPr>
        <p:txBody>
          <a:bodyPr vert="horz"/>
          <a:lstStyle>
            <a:lvl1pPr marL="0" indent="-108000">
              <a:defRPr sz="1200" b="1" i="0" baseline="0">
                <a:latin typeface="+mn-lt"/>
              </a:defRPr>
            </a:lvl1pPr>
            <a:lvl2pPr marL="360000" indent="-108000">
              <a:buFont typeface="Lucida Grande"/>
              <a:buChar char="-"/>
              <a:defRPr sz="900" baseline="0">
                <a:latin typeface="+mn-lt"/>
              </a:defRPr>
            </a:lvl2pPr>
            <a:lvl3pPr marL="720000" indent="-108000">
              <a:buFont typeface="Lucida Grande"/>
              <a:buChar char="-"/>
              <a:defRPr sz="900" baseline="0">
                <a:latin typeface="+mn-lt"/>
              </a:defRPr>
            </a:lvl3pPr>
            <a:lvl4pPr marL="1080000" indent="-108000">
              <a:buFont typeface="Lucida Grande"/>
              <a:buChar char="-"/>
              <a:defRPr sz="900" baseline="0">
                <a:latin typeface="+mn-lt"/>
              </a:defRPr>
            </a:lvl4pPr>
            <a:lvl5pPr marL="1440000" indent="-108000">
              <a:buFont typeface="Lucida Grande"/>
              <a:buChar char="-"/>
              <a:defRPr sz="900" baseline="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21"/>
          </p:nvPr>
        </p:nvSpPr>
        <p:spPr>
          <a:xfrm>
            <a:off x="357686" y="1998135"/>
            <a:ext cx="2725737" cy="4159251"/>
          </a:xfrm>
          <a:prstGeom prst="rect">
            <a:avLst/>
          </a:prstGeom>
        </p:spPr>
        <p:txBody>
          <a:bodyPr vert="horz"/>
          <a:lstStyle>
            <a:lvl1pPr marL="0" indent="-108000">
              <a:defRPr sz="1200" b="1" i="0" baseline="0">
                <a:latin typeface="+mn-lt"/>
              </a:defRPr>
            </a:lvl1pPr>
            <a:lvl2pPr marL="360000" indent="-108000">
              <a:buFont typeface="Lucida Grande"/>
              <a:buChar char="-"/>
              <a:defRPr sz="900" baseline="0">
                <a:latin typeface="+mn-lt"/>
              </a:defRPr>
            </a:lvl2pPr>
            <a:lvl3pPr marL="720000" indent="-108000">
              <a:buFont typeface="Lucida Grande"/>
              <a:buChar char="-"/>
              <a:defRPr sz="900" baseline="0">
                <a:latin typeface="+mn-lt"/>
              </a:defRPr>
            </a:lvl3pPr>
            <a:lvl4pPr marL="1080000" indent="-108000">
              <a:buFont typeface="Lucida Grande"/>
              <a:buChar char="-"/>
              <a:defRPr sz="900" baseline="0">
                <a:latin typeface="+mn-lt"/>
              </a:defRPr>
            </a:lvl4pPr>
            <a:lvl5pPr marL="1440000" indent="-108000">
              <a:buFont typeface="Lucida Grande"/>
              <a:buChar char="-"/>
              <a:defRPr sz="900" baseline="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7231837" y="338668"/>
            <a:ext cx="1553633" cy="293513"/>
          </a:xfrm>
          <a:prstGeom prst="rect">
            <a:avLst/>
          </a:prstGeom>
          <a:solidFill>
            <a:schemeClr val="bg1"/>
          </a:solidFill>
        </p:spPr>
        <p:txBody>
          <a:bodyPr vert="horz" anchor="ctr" anchorCtr="0"/>
          <a:lstStyle>
            <a:lvl1pPr marL="0" indent="-108000" algn="r">
              <a:spcBef>
                <a:spcPts val="100"/>
              </a:spcBef>
              <a:buFont typeface="+mj-lt"/>
              <a:buAutoNum type="arabicPeriod"/>
              <a:defRPr sz="600" b="1" i="0">
                <a:latin typeface="+mn-lt"/>
              </a:defRPr>
            </a:lvl1pPr>
            <a:lvl2pPr marL="324000" indent="-108000" algn="r">
              <a:buFont typeface="+mj-lt"/>
              <a:buAutoNum type="alphaLcPeriod"/>
              <a:defRPr sz="600">
                <a:latin typeface="+mn-lt"/>
              </a:defRPr>
            </a:lvl2pPr>
            <a:lvl3pPr>
              <a:defRPr sz="600">
                <a:latin typeface="Marianne"/>
              </a:defRPr>
            </a:lvl3pPr>
            <a:lvl4pPr>
              <a:defRPr sz="600">
                <a:latin typeface="Marianne"/>
              </a:defRPr>
            </a:lvl4pPr>
            <a:lvl5pPr>
              <a:defRPr sz="600">
                <a:latin typeface="Marianne"/>
              </a:defRPr>
            </a:lvl5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rgbClr val="FFFFFF"/>
                </a:solidFill>
                <a:latin typeface="Marianne Medium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9669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1">
                <a:solidFill>
                  <a:srgbClr val="000000"/>
                </a:solidFill>
                <a:latin typeface="Marianne Medium"/>
              </a:defRPr>
            </a:lvl1pPr>
          </a:lstStyle>
          <a:p>
            <a:fld id="{2066355A-084C-D24E-9AD2-7E4FC41EA62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7714" y="6492876"/>
            <a:ext cx="1433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1">
                <a:solidFill>
                  <a:schemeClr val="bg1"/>
                </a:solidFill>
                <a:latin typeface="Marianne Medium"/>
              </a:defRPr>
            </a:lvl1pPr>
          </a:lstStyle>
          <a:p>
            <a:fld id="{EA9106DE-B8B5-C64A-ABF7-F1A7D3394012}" type="datetime1">
              <a:rPr lang="fr-FR" smtClean="0"/>
              <a:t>14/06/2022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1" r:id="rId2"/>
    <p:sldLayoutId id="2147493472" r:id="rId3"/>
    <p:sldLayoutId id="2147493465" r:id="rId4"/>
    <p:sldLayoutId id="2147493459" r:id="rId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smusesdeparis.fr/post/ikigai-flash-inspiration-du-27-octobre-2020-ikigai-par-emmeline-et-alexandr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smusesdeparis.fr/post/ikigai-flash-inspiration-du-27-octobre-2020-ikigai-par-emmeline-et-alexandr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3633777"/>
            <a:ext cx="8050491" cy="581233"/>
          </a:xfrm>
        </p:spPr>
        <p:txBody>
          <a:bodyPr/>
          <a:lstStyle/>
          <a:p>
            <a:pPr algn="ctr"/>
            <a:r>
              <a:rPr lang="fr-FR" dirty="0"/>
              <a:t>Découvrez et réalisez votre ikigai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58614" y="6536266"/>
            <a:ext cx="720527" cy="165100"/>
          </a:xfrm>
        </p:spPr>
        <p:txBody>
          <a:bodyPr/>
          <a:lstStyle/>
          <a:p>
            <a:fld id="{BAE1A566-EEC8-D846-A037-4E26ED5AFE13}" type="datetime1">
              <a:rPr lang="fr-FR" smtClean="0"/>
              <a:t>14/06/2022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69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16555" y="3059742"/>
            <a:ext cx="4707378" cy="581233"/>
          </a:xfrm>
        </p:spPr>
        <p:txBody>
          <a:bodyPr/>
          <a:lstStyle/>
          <a:p>
            <a:r>
              <a:rPr lang="fr-FR" dirty="0"/>
              <a:t>Découvrez l’ikigaI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58614" y="6536266"/>
            <a:ext cx="720527" cy="165100"/>
          </a:xfrm>
        </p:spPr>
        <p:txBody>
          <a:bodyPr/>
          <a:lstStyle/>
          <a:p>
            <a:fld id="{BAE1A566-EEC8-D846-A037-4E26ED5AFE13}" type="datetime1">
              <a:rPr lang="fr-FR" smtClean="0"/>
              <a:t>14/06/2022</a:t>
            </a:fld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1079141" y="3809406"/>
            <a:ext cx="6194495" cy="1319547"/>
          </a:xfrm>
        </p:spPr>
        <p:txBody>
          <a:bodyPr/>
          <a:lstStyle/>
          <a:p>
            <a:r>
              <a:rPr lang="fr-FR" sz="2400" dirty="0"/>
              <a:t>Connaissez-vous le mot “</a:t>
            </a:r>
            <a:r>
              <a:rPr lang="fr-FR" sz="2400" b="1" dirty="0"/>
              <a:t>ikigai</a:t>
            </a:r>
            <a:r>
              <a:rPr lang="fr-FR" sz="2400" dirty="0"/>
              <a:t>” ?</a:t>
            </a:r>
          </a:p>
          <a:p>
            <a:r>
              <a:rPr lang="fr-FR" sz="2400" dirty="0"/>
              <a:t>Devinez de quel pays ce mot est originaire…</a:t>
            </a:r>
          </a:p>
          <a:p>
            <a:r>
              <a:rPr lang="fr-FR" sz="2400" dirty="0"/>
              <a:t>Que signifie-t-il ?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2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0813" y="1155256"/>
            <a:ext cx="8430715" cy="548854"/>
          </a:xfrm>
        </p:spPr>
        <p:txBody>
          <a:bodyPr/>
          <a:lstStyle/>
          <a:p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Ikigai : raison d’être et joie de vivre</a:t>
            </a:r>
            <a:b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40813" y="6587741"/>
            <a:ext cx="720527" cy="165100"/>
          </a:xfrm>
        </p:spPr>
        <p:txBody>
          <a:bodyPr/>
          <a:lstStyle/>
          <a:p>
            <a:fld id="{90E4E179-7813-D840-BDAC-870DC22BFBB1}" type="datetime1">
              <a:rPr lang="fr-FR" smtClean="0"/>
              <a:t>14/06/2022</a:t>
            </a:fld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20"/>
          </p:nvPr>
        </p:nvSpPr>
        <p:spPr>
          <a:xfrm>
            <a:off x="4555375" y="2601884"/>
            <a:ext cx="3840480" cy="3399905"/>
          </a:xfrm>
        </p:spPr>
        <p:txBody>
          <a:bodyPr/>
          <a:lstStyle/>
          <a:p>
            <a:pPr indent="0" algn="just">
              <a:buNone/>
            </a:pPr>
            <a:r>
              <a:rPr lang="fr-F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“L‘ikigai prend sa source dans la littérature japonaise du XII</a:t>
            </a:r>
            <a:r>
              <a:rPr lang="fr-FR" sz="16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siècle, au cœur de l’archipel d’Okinawa. C’est un alignement d’îles et d’îlots, à cheval entre la mer de Chine orientale et la mer des Philippines, répartis entre Taïwan et le Japon.”</a:t>
            </a:r>
          </a:p>
          <a:p>
            <a:pPr indent="0">
              <a:buNone/>
            </a:pPr>
            <a:endParaRPr lang="fr-FR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fr-FR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Énigme : qu’y a-t-il de particulier dans l’archipel d’Okinawa ?</a:t>
            </a:r>
          </a:p>
          <a:p>
            <a:pPr indent="0">
              <a:buNone/>
            </a:pPr>
            <a:endParaRPr lang="fr-FR" sz="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</a:t>
            </a:r>
            <a:r>
              <a:rPr 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https://www.lesmusesdeparis.fr/post/ikigai-flash-inspiration-du-27-octobre-2020-ikigai-par-emmeline-et-alexandre</a:t>
            </a:r>
            <a:endParaRPr lang="fr-FR" sz="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3DF26B6-D31F-CC4F-8095-4CC1F6423C41}"/>
              </a:ext>
            </a:extLst>
          </p:cNvPr>
          <p:cNvSpPr txBox="1"/>
          <p:nvPr/>
        </p:nvSpPr>
        <p:spPr>
          <a:xfrm>
            <a:off x="9750669" y="6734908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r"/>
            <a:endParaRPr lang="fr-FR" sz="600" b="1" dirty="0">
              <a:latin typeface="Marianne Regular"/>
              <a:cs typeface="Marianne Regular"/>
            </a:endParaRPr>
          </a:p>
        </p:txBody>
      </p:sp>
      <p:sp>
        <p:nvSpPr>
          <p:cNvPr id="11" name="Titre 3"/>
          <p:cNvSpPr txBox="1">
            <a:spLocks/>
          </p:cNvSpPr>
          <p:nvPr/>
        </p:nvSpPr>
        <p:spPr>
          <a:xfrm>
            <a:off x="1593850" y="1595429"/>
            <a:ext cx="6688736" cy="755841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i="0" kern="1200" cap="none" baseline="0">
                <a:solidFill>
                  <a:srgbClr val="000000"/>
                </a:solidFill>
                <a:latin typeface="+mj-lt"/>
                <a:ea typeface="+mj-ea"/>
                <a:cs typeface="Marianne Regular"/>
              </a:defRPr>
            </a:lvl1pPr>
          </a:lstStyle>
          <a:p>
            <a:r>
              <a:rPr lang="fr-FR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“IKI” signifie “vie ; vivant” </a:t>
            </a:r>
            <a:br>
              <a:rPr lang="fr-FR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“GAI” signifie “effet, résultat, fruit, valeur, bénéfice”</a:t>
            </a:r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5" y="2676699"/>
            <a:ext cx="3865283" cy="324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77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7686" y="1171882"/>
            <a:ext cx="8430715" cy="474038"/>
          </a:xfrm>
        </p:spPr>
        <p:txBody>
          <a:bodyPr/>
          <a:lstStyle/>
          <a:p>
            <a:r>
              <a:rPr lang="fr-FR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Énigme : qu’y a-t-il de particulier dans l’archipel d’Okinawa ? </a:t>
            </a:r>
            <a:br>
              <a:rPr lang="fr-FR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71632" y="6536266"/>
            <a:ext cx="720527" cy="165100"/>
          </a:xfrm>
        </p:spPr>
        <p:txBody>
          <a:bodyPr/>
          <a:lstStyle/>
          <a:p>
            <a:fld id="{90E4E179-7813-D840-BDAC-870DC22BFBB1}" type="datetime1">
              <a:rPr lang="fr-FR" smtClean="0"/>
              <a:t>14/06/2022</a:t>
            </a:fld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3DF26B6-D31F-CC4F-8095-4CC1F6423C41}"/>
              </a:ext>
            </a:extLst>
          </p:cNvPr>
          <p:cNvSpPr txBox="1"/>
          <p:nvPr/>
        </p:nvSpPr>
        <p:spPr>
          <a:xfrm>
            <a:off x="9750669" y="6734908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r"/>
            <a:endParaRPr lang="fr-FR" sz="600" b="1" dirty="0">
              <a:latin typeface="Marianne Regular"/>
              <a:cs typeface="Marianne Regular"/>
            </a:endParaRPr>
          </a:p>
        </p:txBody>
      </p:sp>
      <p:sp>
        <p:nvSpPr>
          <p:cNvPr id="11" name="Titre 3"/>
          <p:cNvSpPr txBox="1">
            <a:spLocks/>
          </p:cNvSpPr>
          <p:nvPr/>
        </p:nvSpPr>
        <p:spPr>
          <a:xfrm>
            <a:off x="1504604" y="1537854"/>
            <a:ext cx="7198821" cy="2011681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i="0" kern="1200" cap="none" baseline="0">
                <a:solidFill>
                  <a:srgbClr val="000000"/>
                </a:solidFill>
                <a:latin typeface="+mj-lt"/>
                <a:ea typeface="+mj-ea"/>
                <a:cs typeface="Marianne Regular"/>
              </a:defRPr>
            </a:lvl1pPr>
          </a:lstStyle>
          <a:p>
            <a:pPr algn="just"/>
            <a:r>
              <a:rPr lang="fr-FR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Réponse :  “</a:t>
            </a:r>
            <a:r>
              <a:rPr lang="fr-FR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fr-FR" sz="2000" b="0" dirty="0">
                <a:solidFill>
                  <a:srgbClr val="0070C0"/>
                </a:solidFill>
              </a:rPr>
              <a:t>ne étude japonaise a démontré que l'</a:t>
            </a:r>
            <a:r>
              <a:rPr lang="fr-FR" sz="2000" dirty="0">
                <a:solidFill>
                  <a:srgbClr val="0070C0"/>
                </a:solidFill>
              </a:rPr>
              <a:t>ikigai</a:t>
            </a:r>
            <a:r>
              <a:rPr lang="fr-FR" sz="2000" b="0" dirty="0">
                <a:solidFill>
                  <a:srgbClr val="0070C0"/>
                </a:solidFill>
              </a:rPr>
              <a:t> est facteur de bonne santé et de longévité. C’est dans la région d’Okinawa que l’on recense d’ailleurs la plus grande concentration de </a:t>
            </a:r>
            <a:r>
              <a:rPr lang="fr-FR" sz="2000" dirty="0">
                <a:solidFill>
                  <a:srgbClr val="0070C0"/>
                </a:solidFill>
              </a:rPr>
              <a:t>centenaires</a:t>
            </a:r>
            <a:r>
              <a:rPr lang="fr-FR" sz="2000" b="0" dirty="0">
                <a:solidFill>
                  <a:srgbClr val="0070C0"/>
                </a:solidFill>
              </a:rPr>
              <a:t> au monde. Une preuve de plus que le </a:t>
            </a:r>
            <a:r>
              <a:rPr lang="fr-FR" sz="2000" dirty="0">
                <a:solidFill>
                  <a:srgbClr val="0070C0"/>
                </a:solidFill>
              </a:rPr>
              <a:t>bonheur</a:t>
            </a:r>
            <a:r>
              <a:rPr lang="fr-FR" sz="2000" b="0" dirty="0">
                <a:solidFill>
                  <a:srgbClr val="0070C0"/>
                </a:solidFill>
              </a:rPr>
              <a:t> fait bel et bien vivre plus longtemps !”</a:t>
            </a:r>
          </a:p>
          <a:p>
            <a:pPr algn="just"/>
            <a:endParaRPr lang="fr-FR" sz="1000" b="0" dirty="0">
              <a:solidFill>
                <a:srgbClr val="0070C0"/>
              </a:solidFill>
            </a:endParaRPr>
          </a:p>
          <a:p>
            <a:pPr lvl="0" algn="r">
              <a:spcBef>
                <a:spcPct val="20000"/>
              </a:spcBef>
            </a:pPr>
            <a:r>
              <a:rPr lang="fr-FR" sz="9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 : </a:t>
            </a:r>
            <a:r>
              <a:rPr lang="fr-FR" sz="9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https://www.lesmusesdeparis.fr/post/ikigai-flash-inspiration-du-27-octobre-2020-ikigai-par-emmeline-et-alexandre</a:t>
            </a:r>
            <a:endParaRPr lang="fr-FR" sz="900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/>
            <a:br>
              <a:rPr lang="fr-FR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61" y="3910544"/>
            <a:ext cx="3156848" cy="193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60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36733" y="6591301"/>
            <a:ext cx="720527" cy="165100"/>
          </a:xfrm>
        </p:spPr>
        <p:txBody>
          <a:bodyPr/>
          <a:lstStyle/>
          <a:p>
            <a:fld id="{90E4E179-7813-D840-BDAC-870DC22BFBB1}" type="datetime1">
              <a:rPr lang="fr-FR" smtClean="0"/>
              <a:t>14/06/2022</a:t>
            </a:fld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21"/>
          </p:nvPr>
        </p:nvSpPr>
        <p:spPr>
          <a:xfrm>
            <a:off x="449125" y="1868214"/>
            <a:ext cx="3915057" cy="4449460"/>
          </a:xfrm>
        </p:spPr>
        <p:txBody>
          <a:bodyPr/>
          <a:lstStyle/>
          <a:p>
            <a:pPr indent="0">
              <a:buNone/>
            </a:pPr>
            <a:endParaRPr lang="fr-FR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3DF26B6-D31F-CC4F-8095-4CC1F6423C41}"/>
              </a:ext>
            </a:extLst>
          </p:cNvPr>
          <p:cNvSpPr txBox="1"/>
          <p:nvPr/>
        </p:nvSpPr>
        <p:spPr>
          <a:xfrm>
            <a:off x="9750669" y="6734908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r"/>
            <a:endParaRPr lang="fr-FR" sz="600" b="1" dirty="0">
              <a:latin typeface="Marianne Regular"/>
              <a:cs typeface="Marianne Regular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49125" y="1498882"/>
            <a:ext cx="41727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Découvrir son ikigai, c’est :   </a:t>
            </a:r>
            <a:r>
              <a:rPr lang="fr-F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</a:t>
            </a:r>
            <a:br>
              <a:rPr lang="fr-FR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re 10"/>
          <p:cNvSpPr txBox="1">
            <a:spLocks/>
          </p:cNvSpPr>
          <p:nvPr/>
        </p:nvSpPr>
        <p:spPr>
          <a:xfrm>
            <a:off x="1406889" y="1885678"/>
            <a:ext cx="6772834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i="0" kern="1200" cap="none" baseline="0">
                <a:solidFill>
                  <a:srgbClr val="000000"/>
                </a:solidFill>
                <a:latin typeface="+mj-lt"/>
                <a:ea typeface="+mj-ea"/>
                <a:cs typeface="Marianne Regular"/>
              </a:defRPr>
            </a:lvl1pPr>
          </a:lstStyle>
          <a:p>
            <a:pPr marL="285750" indent="-285750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mieux se connaître,</a:t>
            </a:r>
          </a:p>
          <a:p>
            <a:pPr marL="285750" indent="-285750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mieux comprendre comment on fonctionne,</a:t>
            </a:r>
          </a:p>
          <a:p>
            <a:pPr marL="285750" indent="-285750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mieux comprendre comment on interagit avec les autres</a:t>
            </a: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br>
              <a:rPr lang="fr-FR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26" y="5219595"/>
            <a:ext cx="2361097" cy="83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33" y="2847108"/>
            <a:ext cx="4181301" cy="3179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22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98694" y="3791262"/>
            <a:ext cx="5850994" cy="581233"/>
          </a:xfrm>
        </p:spPr>
        <p:txBody>
          <a:bodyPr/>
          <a:lstStyle/>
          <a:p>
            <a:r>
              <a:rPr lang="fr-FR" dirty="0"/>
              <a:t>réalisez votre ikigaI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58614" y="6536266"/>
            <a:ext cx="720527" cy="165100"/>
          </a:xfrm>
        </p:spPr>
        <p:txBody>
          <a:bodyPr/>
          <a:lstStyle/>
          <a:p>
            <a:fld id="{BAE1A566-EEC8-D846-A037-4E26ED5AFE13}" type="datetime1">
              <a:rPr lang="fr-FR" smtClean="0"/>
              <a:t>14/06/2022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4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29579" y="6536266"/>
            <a:ext cx="720527" cy="165100"/>
          </a:xfrm>
        </p:spPr>
        <p:txBody>
          <a:bodyPr/>
          <a:lstStyle/>
          <a:p>
            <a:fld id="{90E4E179-7813-D840-BDAC-870DC22BFBB1}" type="datetime1">
              <a:rPr lang="fr-FR" smtClean="0"/>
              <a:t>14/06/2022</a:t>
            </a:fld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20"/>
          </p:nvPr>
        </p:nvSpPr>
        <p:spPr>
          <a:xfrm>
            <a:off x="4725324" y="1526510"/>
            <a:ext cx="3858954" cy="4729608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indent="0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1. Premières questions et réflexions : </a:t>
            </a:r>
          </a:p>
          <a:p>
            <a:pPr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Ce que vous aimez : répondez avec des verbes d’action et avec des mots précis, en une seule phrase. </a:t>
            </a:r>
          </a:p>
          <a:p>
            <a:pPr indent="0">
              <a:buNone/>
            </a:pP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2. En quoi êtes-vous doué(e) : quels sont vos dons, vos aptitudes ? </a:t>
            </a:r>
          </a:p>
          <a:p>
            <a:pPr indent="0">
              <a:buNone/>
            </a:pP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3. Ce dont le monde a besoin : quels enjeux vous touchent ? Comment agir ?</a:t>
            </a:r>
          </a:p>
          <a:p>
            <a:pPr indent="0">
              <a:buNone/>
            </a:pP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4. Ce pour quoi vous pouvez être payé(e): quelles sont vos compétences techniques et humaines ? </a:t>
            </a:r>
          </a:p>
          <a:p>
            <a:pPr indent="0">
              <a:buNone/>
            </a:pPr>
            <a:r>
              <a:rPr lang="fr-FR" b="0" dirty="0">
                <a:latin typeface="Arial" panose="020B0604020202020204" pitchFamily="34" charset="0"/>
                <a:cs typeface="Arial" panose="020B0604020202020204" pitchFamily="34" charset="0"/>
              </a:rPr>
              <a:t>Correspondent-elles aux compétences professionnelles que vous avez acquises ? </a:t>
            </a:r>
          </a:p>
          <a:p>
            <a:pPr indent="0">
              <a:buNone/>
            </a:pPr>
            <a:r>
              <a:rPr lang="fr-FR" b="0" dirty="0">
                <a:latin typeface="Arial" panose="020B0604020202020204" pitchFamily="34" charset="0"/>
                <a:cs typeface="Arial" panose="020B0604020202020204" pitchFamily="34" charset="0"/>
              </a:rPr>
              <a:t>→ Si oui, en quoi ? </a:t>
            </a:r>
          </a:p>
          <a:p>
            <a:pPr indent="0">
              <a:buNone/>
            </a:pPr>
            <a:r>
              <a:rPr lang="fr-FR" b="0" dirty="0">
                <a:latin typeface="Arial" panose="020B0604020202020204" pitchFamily="34" charset="0"/>
                <a:cs typeface="Arial" panose="020B0604020202020204" pitchFamily="34" charset="0"/>
              </a:rPr>
              <a:t>→ Si non, à quelles autres compétences professionnelles pourraient-elles correspondre?</a:t>
            </a:r>
          </a:p>
          <a:p>
            <a:pPr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5. Ce pour quoi vous pouvez recevoir un salaire.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0" dirty="0">
                <a:latin typeface="Arial" panose="020B0604020202020204" pitchFamily="34" charset="0"/>
                <a:cs typeface="Arial" panose="020B0604020202020204" pitchFamily="34" charset="0"/>
              </a:rPr>
              <a:t>Profession et vocation : quel lien je peux établir avec la citation de Confucius ? </a:t>
            </a:r>
          </a:p>
          <a:p>
            <a:pPr indent="0">
              <a:buNone/>
            </a:pP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21"/>
          </p:nvPr>
        </p:nvSpPr>
        <p:spPr>
          <a:xfrm>
            <a:off x="653251" y="1526510"/>
            <a:ext cx="3915057" cy="4449460"/>
          </a:xfrm>
        </p:spPr>
        <p:txBody>
          <a:bodyPr/>
          <a:lstStyle/>
          <a:p>
            <a:pPr indent="0">
              <a:buNone/>
            </a:pP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“Choisissez un travail que vous aimez et vous n’aurez pas à travailler un seul jour </a:t>
            </a:r>
            <a:b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de votre vie.” </a:t>
            </a:r>
          </a:p>
          <a:p>
            <a:pPr indent="0">
              <a:buNone/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Confucius, philosophe chinois </a:t>
            </a:r>
          </a:p>
          <a:p>
            <a:pPr indent="0">
              <a:buNone/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(né en 551 avant J.-C., mort en 479 avant J.-C., </a:t>
            </a:r>
          </a:p>
          <a:p>
            <a:pPr indent="0">
              <a:buNone/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à 71 ans)</a:t>
            </a:r>
          </a:p>
          <a:p>
            <a:pPr indent="0">
              <a:buNone/>
            </a:pPr>
            <a:endParaRPr lang="fr-FR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fr-FR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3DF26B6-D31F-CC4F-8095-4CC1F6423C41}"/>
              </a:ext>
            </a:extLst>
          </p:cNvPr>
          <p:cNvSpPr txBox="1"/>
          <p:nvPr/>
        </p:nvSpPr>
        <p:spPr>
          <a:xfrm>
            <a:off x="9750669" y="6734908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r"/>
            <a:endParaRPr lang="fr-FR" sz="600" b="1" dirty="0">
              <a:latin typeface="Marianne Regular"/>
              <a:cs typeface="Marianne Regular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653251" y="1046423"/>
            <a:ext cx="7967047" cy="2462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Anticipez votre ikigai</a:t>
            </a:r>
            <a:endParaRPr lang="fr-FR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32" y="2991436"/>
            <a:ext cx="1930979" cy="279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13448" y="6536266"/>
            <a:ext cx="720527" cy="165100"/>
          </a:xfrm>
        </p:spPr>
        <p:txBody>
          <a:bodyPr/>
          <a:lstStyle/>
          <a:p>
            <a:fld id="{90E4E179-7813-D840-BDAC-870DC22BFBB1}" type="datetime1">
              <a:rPr lang="fr-FR" smtClean="0"/>
              <a:t>14/06/2022</a:t>
            </a:fld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21"/>
          </p:nvPr>
        </p:nvSpPr>
        <p:spPr>
          <a:xfrm>
            <a:off x="623692" y="1868214"/>
            <a:ext cx="3915057" cy="4449460"/>
          </a:xfrm>
        </p:spPr>
        <p:txBody>
          <a:bodyPr/>
          <a:lstStyle/>
          <a:p>
            <a:pPr indent="0">
              <a:buNone/>
            </a:pPr>
            <a:endParaRPr lang="fr-FR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3DF26B6-D31F-CC4F-8095-4CC1F6423C41}"/>
              </a:ext>
            </a:extLst>
          </p:cNvPr>
          <p:cNvSpPr txBox="1"/>
          <p:nvPr/>
        </p:nvSpPr>
        <p:spPr>
          <a:xfrm>
            <a:off x="9750669" y="6734908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r"/>
            <a:endParaRPr lang="fr-FR" sz="600" b="1" dirty="0">
              <a:latin typeface="Marianne Regular"/>
              <a:cs typeface="Marianne Regular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75289" y="1129550"/>
            <a:ext cx="814500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b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Créez votre ikigai</a:t>
            </a:r>
            <a:b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0"/>
          </p:nvPr>
        </p:nvSpPr>
        <p:spPr>
          <a:xfrm>
            <a:off x="623692" y="4779819"/>
            <a:ext cx="3067159" cy="1155467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/>
              <a:t>Placez vos réponses sur le schéma.</a:t>
            </a:r>
          </a:p>
          <a:p>
            <a:endParaRPr lang="fr-FR" dirty="0"/>
          </a:p>
          <a:p>
            <a:r>
              <a:rPr lang="fr-FR" dirty="0"/>
              <a:t>Continuez de le compléter, si vous le souhaitez.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0"/>
          </p:nvPr>
        </p:nvSpPr>
        <p:spPr>
          <a:xfrm>
            <a:off x="550103" y="1989823"/>
            <a:ext cx="2725737" cy="2457485"/>
          </a:xfrm>
        </p:spPr>
        <p:txBody>
          <a:bodyPr/>
          <a:lstStyle/>
          <a:p>
            <a:r>
              <a:rPr lang="fr-FR" dirty="0"/>
              <a:t>Modèle</a:t>
            </a:r>
          </a:p>
          <a:p>
            <a:endParaRPr lang="fr-FR" dirty="0"/>
          </a:p>
        </p:txBody>
      </p:sp>
      <p:pic>
        <p:nvPicPr>
          <p:cNvPr id="12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2" y="2365548"/>
            <a:ext cx="3067159" cy="21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3882216" y="1989823"/>
            <a:ext cx="4455450" cy="426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3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28540" y="6536266"/>
            <a:ext cx="720527" cy="165100"/>
          </a:xfrm>
        </p:spPr>
        <p:txBody>
          <a:bodyPr/>
          <a:lstStyle/>
          <a:p>
            <a:fld id="{90E4E179-7813-D840-BDAC-870DC22BFBB1}" type="datetime1">
              <a:rPr lang="fr-FR" smtClean="0"/>
              <a:t>14/06/2022</a:t>
            </a:fld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21"/>
          </p:nvPr>
        </p:nvSpPr>
        <p:spPr>
          <a:xfrm>
            <a:off x="623692" y="1868214"/>
            <a:ext cx="3915057" cy="4449460"/>
          </a:xfrm>
        </p:spPr>
        <p:txBody>
          <a:bodyPr/>
          <a:lstStyle/>
          <a:p>
            <a:pPr indent="0">
              <a:buNone/>
            </a:pPr>
            <a:endParaRPr lang="fr-FR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3DF26B6-D31F-CC4F-8095-4CC1F6423C41}"/>
              </a:ext>
            </a:extLst>
          </p:cNvPr>
          <p:cNvSpPr txBox="1"/>
          <p:nvPr/>
        </p:nvSpPr>
        <p:spPr>
          <a:xfrm>
            <a:off x="9750669" y="6734908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r"/>
            <a:endParaRPr lang="fr-FR" sz="600" b="1" dirty="0">
              <a:latin typeface="Marianne Regular"/>
              <a:cs typeface="Marianne Regular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285999" y="1129550"/>
            <a:ext cx="4646815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b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/>
              <a:t>Déchiffrez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votre ikigai</a:t>
            </a:r>
            <a:b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20"/>
          </p:nvPr>
        </p:nvSpPr>
        <p:spPr>
          <a:xfrm>
            <a:off x="5728933" y="2090291"/>
            <a:ext cx="2982805" cy="4220362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fr-FR" b="0" dirty="0"/>
              <a:t>Déchiffrez votre ikigai grâce au modèle joint.</a:t>
            </a:r>
          </a:p>
          <a:p>
            <a:pPr algn="just"/>
            <a:endParaRPr lang="fr-FR" b="0" dirty="0"/>
          </a:p>
          <a:p>
            <a:pPr algn="just"/>
            <a:r>
              <a:rPr lang="fr-FR" b="0" dirty="0"/>
              <a:t>Continuez d’explorer le champ des possibles.</a:t>
            </a:r>
          </a:p>
          <a:p>
            <a:pPr algn="just"/>
            <a:endParaRPr lang="fr-FR" b="0" dirty="0"/>
          </a:p>
          <a:p>
            <a:pPr algn="just"/>
            <a:r>
              <a:rPr lang="fr-FR" b="0" dirty="0"/>
              <a:t>Vous pouvez créer plusieurs ikigais, jusqu’à ce que le dernier corresponde au mieux à vos aspirations.</a:t>
            </a:r>
          </a:p>
          <a:p>
            <a:pPr algn="just"/>
            <a:endParaRPr lang="fr-FR" b="0" dirty="0"/>
          </a:p>
          <a:p>
            <a:pPr algn="just"/>
            <a:r>
              <a:rPr lang="fr-FR" b="0" dirty="0"/>
              <a:t>Observez particulièrement le centre de votre ikigai, afin de bien cibler le métier que vous souhaitez exercer. </a:t>
            </a:r>
          </a:p>
          <a:p>
            <a:pPr indent="0" algn="just">
              <a:buNone/>
            </a:pPr>
            <a:r>
              <a:rPr lang="fr-FR" dirty="0"/>
              <a:t>Vous pouvez synthétiser votre ikigai par cette phrase centrale : </a:t>
            </a:r>
          </a:p>
          <a:p>
            <a:pPr indent="0" algn="just">
              <a:buNone/>
            </a:pPr>
            <a:r>
              <a:rPr lang="fr-FR" i="1" dirty="0"/>
              <a:t>J’aime… et j’ai des dons ou des aptitudes pour… dont le monde a besoin pour cet enjeu…</a:t>
            </a:r>
          </a:p>
          <a:p>
            <a:pPr indent="0" algn="just">
              <a:buNone/>
            </a:pPr>
            <a:r>
              <a:rPr lang="fr-FR" i="1" dirty="0"/>
              <a:t>Je peux donc recevoir une rémunération dans cette dynamique, en exerçant le métier de…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0" y="2090291"/>
            <a:ext cx="5077548" cy="384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489278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">
  <a:themeElements>
    <a:clrScheme name="Onisep">
      <a:dk1>
        <a:sysClr val="windowText" lastClr="000000"/>
      </a:dk1>
      <a:lt1>
        <a:sysClr val="window" lastClr="FFFFFF"/>
      </a:lt1>
      <a:dk2>
        <a:srgbClr val="FAC81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vert="horz" wrap="square" lIns="91440" tIns="45720" rIns="91440" bIns="45720" rtlCol="0" anchor="ctr">
        <a:noAutofit/>
      </a:bodyPr>
      <a:lstStyle>
        <a:defPPr algn="r">
          <a:defRPr sz="600" b="1" dirty="0" smtClean="0">
            <a:latin typeface="Marianne Regular"/>
            <a:cs typeface="Marianne Regular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f85dec-512c-4adf-bb87-f0c53faa1083" xsi:nil="true"/>
    <lcf76f155ced4ddcb4097134ff3c332f xmlns="48c09c76-bb37-4835-b995-c794df32582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FF28DBF9637046989325E4B1C0ABD9" ma:contentTypeVersion="22" ma:contentTypeDescription="Crée un document." ma:contentTypeScope="" ma:versionID="ba78ccdbc0ac48b1c7eadb28000dfcdc">
  <xsd:schema xmlns:xsd="http://www.w3.org/2001/XMLSchema" xmlns:xs="http://www.w3.org/2001/XMLSchema" xmlns:p="http://schemas.microsoft.com/office/2006/metadata/properties" xmlns:ns2="48c09c76-bb37-4835-b995-c794df325821" xmlns:ns3="45f85dec-512c-4adf-bb87-f0c53faa1083" targetNamespace="http://schemas.microsoft.com/office/2006/metadata/properties" ma:root="true" ma:fieldsID="2d0a3ed08334fcd09d55a65ddd18b5f4" ns2:_="" ns3:_="">
    <xsd:import namespace="48c09c76-bb37-4835-b995-c794df325821"/>
    <xsd:import namespace="45f85dec-512c-4adf-bb87-f0c53faa10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09c76-bb37-4835-b995-c794df325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af704385-abc5-46de-aa88-6df51c0987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85dec-512c-4adf-bb87-f0c53faa108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8436dea-535c-4a6f-802d-59598671c2d5}" ma:internalName="TaxCatchAll" ma:showField="CatchAllData" ma:web="45f85dec-512c-4adf-bb87-f0c53faa10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1EC0E5-0172-4CB6-9C15-5A5FE6B6044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</TotalTime>
  <Words>589</Words>
  <Application>Microsoft Office PowerPoint</Application>
  <PresentationFormat>Affichage à l'écran (4:3)</PresentationFormat>
  <Paragraphs>81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Lucida Grande</vt:lpstr>
      <vt:lpstr>Marianne</vt:lpstr>
      <vt:lpstr>Marianne Medium</vt:lpstr>
      <vt:lpstr>Marianne Regular</vt:lpstr>
      <vt:lpstr>Masque</vt:lpstr>
      <vt:lpstr>Découvrez et réalisez votre ikigai </vt:lpstr>
      <vt:lpstr>Découvrez l’ikigaI </vt:lpstr>
      <vt:lpstr>Ikigai : raison d’être et joie de vivre  </vt:lpstr>
      <vt:lpstr>Énigme : qu’y a-t-il de particulier dans l’archipel d’Okinawa ?    </vt:lpstr>
      <vt:lpstr>Découvrir son ikigai, c’est :                                                                                               </vt:lpstr>
      <vt:lpstr>réalisez votre ikigaI </vt:lpstr>
      <vt:lpstr>Anticipez votre ikigai</vt:lpstr>
      <vt:lpstr> Créez votre ikigai </vt:lpstr>
      <vt:lpstr> Déchiffrez votre ikigai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GUILLOT Barbara</cp:lastModifiedBy>
  <cp:revision>247</cp:revision>
  <cp:lastPrinted>2020-08-19T12:04:03Z</cp:lastPrinted>
  <dcterms:created xsi:type="dcterms:W3CDTF">2010-04-12T23:12:02Z</dcterms:created>
  <dcterms:modified xsi:type="dcterms:W3CDTF">2022-06-14T10:06:41Z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0x010100BAFF28DBF9637046989325E4B1C0ABD9</vt:lpwstr>
  </property>
</Properties>
</file>